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97" r:id="rId2"/>
    <p:sldId id="413" r:id="rId3"/>
    <p:sldId id="414" r:id="rId4"/>
    <p:sldId id="418" r:id="rId5"/>
    <p:sldId id="421" r:id="rId6"/>
    <p:sldId id="422" r:id="rId7"/>
    <p:sldId id="417" r:id="rId8"/>
    <p:sldId id="412" r:id="rId9"/>
    <p:sldId id="407" r:id="rId10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D6FF"/>
    <a:srgbClr val="003399"/>
    <a:srgbClr val="FF1D1D"/>
    <a:srgbClr val="33CC33"/>
    <a:srgbClr val="D8E61E"/>
    <a:srgbClr val="FCB608"/>
    <a:srgbClr val="E3A303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08" autoAdjust="0"/>
    <p:restoredTop sz="86420" autoAdjust="0"/>
  </p:normalViewPr>
  <p:slideViewPr>
    <p:cSldViewPr>
      <p:cViewPr>
        <p:scale>
          <a:sx n="75" d="100"/>
          <a:sy n="75" d="100"/>
        </p:scale>
        <p:origin x="-91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76" y="2424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532" y="-102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ACA4F0-D719-4AC0-8A9B-B8E19F342F88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47DCA86E-F10A-4C5D-8EB8-6A85EE0BBA5A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 smtClean="0"/>
            <a:t>Workforce Planning</a:t>
          </a:r>
          <a:endParaRPr lang="en-GB" dirty="0"/>
        </a:p>
      </dgm:t>
    </dgm:pt>
    <dgm:pt modelId="{C810AF9E-10E4-4FC3-A88C-68A2B5C4336D}" type="parTrans" cxnId="{2AAD2A59-66D8-4B40-BDCD-3A9A06C847F9}">
      <dgm:prSet/>
      <dgm:spPr/>
      <dgm:t>
        <a:bodyPr/>
        <a:lstStyle/>
        <a:p>
          <a:endParaRPr lang="en-GB"/>
        </a:p>
      </dgm:t>
    </dgm:pt>
    <dgm:pt modelId="{F15FA474-46ED-43DC-B983-4B5F4D701B3C}" type="sibTrans" cxnId="{2AAD2A59-66D8-4B40-BDCD-3A9A06C847F9}">
      <dgm:prSet/>
      <dgm:spPr/>
      <dgm:t>
        <a:bodyPr/>
        <a:lstStyle/>
        <a:p>
          <a:endParaRPr lang="en-GB"/>
        </a:p>
      </dgm:t>
    </dgm:pt>
    <dgm:pt modelId="{8E5623DD-24D8-43FA-9885-EF1AE52923CC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 smtClean="0"/>
            <a:t>Grow and develop</a:t>
          </a:r>
          <a:endParaRPr lang="en-GB" dirty="0"/>
        </a:p>
      </dgm:t>
    </dgm:pt>
    <dgm:pt modelId="{4C51C3D6-B12A-4B94-AC16-0717E6D469DC}" type="parTrans" cxnId="{C229DE7F-C7B8-4514-8A6F-F9B077CB6B54}">
      <dgm:prSet/>
      <dgm:spPr/>
      <dgm:t>
        <a:bodyPr/>
        <a:lstStyle/>
        <a:p>
          <a:endParaRPr lang="en-GB"/>
        </a:p>
      </dgm:t>
    </dgm:pt>
    <dgm:pt modelId="{BDDF3009-C261-40B0-8C13-730C7CCD8DB3}" type="sibTrans" cxnId="{C229DE7F-C7B8-4514-8A6F-F9B077CB6B54}">
      <dgm:prSet/>
      <dgm:spPr/>
      <dgm:t>
        <a:bodyPr/>
        <a:lstStyle/>
        <a:p>
          <a:endParaRPr lang="en-GB"/>
        </a:p>
      </dgm:t>
    </dgm:pt>
    <dgm:pt modelId="{9FB33ABF-1BE2-46FE-AB4D-BB1B83188617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 smtClean="0"/>
            <a:t>Separation</a:t>
          </a:r>
          <a:endParaRPr lang="en-GB" dirty="0"/>
        </a:p>
      </dgm:t>
    </dgm:pt>
    <dgm:pt modelId="{67023BCA-4DDE-4259-8AAB-1A735E4755DB}" type="parTrans" cxnId="{03882E4C-8170-4A95-97F3-8566C7BAB53E}">
      <dgm:prSet/>
      <dgm:spPr/>
      <dgm:t>
        <a:bodyPr/>
        <a:lstStyle/>
        <a:p>
          <a:endParaRPr lang="en-GB"/>
        </a:p>
      </dgm:t>
    </dgm:pt>
    <dgm:pt modelId="{4CBAD460-BCB9-43DC-8F37-9BADDB3EDF27}" type="sibTrans" cxnId="{03882E4C-8170-4A95-97F3-8566C7BAB53E}">
      <dgm:prSet/>
      <dgm:spPr/>
      <dgm:t>
        <a:bodyPr/>
        <a:lstStyle/>
        <a:p>
          <a:endParaRPr lang="en-GB"/>
        </a:p>
      </dgm:t>
    </dgm:pt>
    <dgm:pt modelId="{DFFFE146-0222-46E7-A232-EA97E88BE0F7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 smtClean="0"/>
            <a:t>Attract</a:t>
          </a:r>
          <a:r>
            <a:rPr lang="en-US" baseline="0" dirty="0" smtClean="0"/>
            <a:t> and Hire</a:t>
          </a:r>
          <a:endParaRPr lang="en-GB" dirty="0"/>
        </a:p>
      </dgm:t>
    </dgm:pt>
    <dgm:pt modelId="{0E30576F-461A-4D6C-B2F1-5D94150133F3}" type="parTrans" cxnId="{3A53665F-ECAA-4DAD-9170-A161B697487D}">
      <dgm:prSet/>
      <dgm:spPr/>
      <dgm:t>
        <a:bodyPr/>
        <a:lstStyle/>
        <a:p>
          <a:endParaRPr lang="en-GB"/>
        </a:p>
      </dgm:t>
    </dgm:pt>
    <dgm:pt modelId="{880E5DB6-C8C3-4050-A2F3-224DD5AFCEA0}" type="sibTrans" cxnId="{3A53665F-ECAA-4DAD-9170-A161B697487D}">
      <dgm:prSet/>
      <dgm:spPr/>
      <dgm:t>
        <a:bodyPr/>
        <a:lstStyle/>
        <a:p>
          <a:endParaRPr lang="en-GB"/>
        </a:p>
      </dgm:t>
    </dgm:pt>
    <dgm:pt modelId="{FFD74CFE-2651-42D1-98AF-A9F23F2456A6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 smtClean="0"/>
            <a:t>Manage</a:t>
          </a:r>
          <a:r>
            <a:rPr lang="en-US" baseline="0" dirty="0" smtClean="0"/>
            <a:t> and Maintain</a:t>
          </a:r>
          <a:endParaRPr lang="en-GB" dirty="0"/>
        </a:p>
      </dgm:t>
    </dgm:pt>
    <dgm:pt modelId="{417BE10B-7E19-40C0-AF72-69D29BD925FA}" type="parTrans" cxnId="{D94A0EF2-FC96-4E31-83BF-3A330A444FD6}">
      <dgm:prSet/>
      <dgm:spPr/>
      <dgm:t>
        <a:bodyPr/>
        <a:lstStyle/>
        <a:p>
          <a:endParaRPr lang="en-GB"/>
        </a:p>
      </dgm:t>
    </dgm:pt>
    <dgm:pt modelId="{4C7739F9-51F0-4FCF-9F71-08C574B246A0}" type="sibTrans" cxnId="{D94A0EF2-FC96-4E31-83BF-3A330A444FD6}">
      <dgm:prSet/>
      <dgm:spPr/>
      <dgm:t>
        <a:bodyPr/>
        <a:lstStyle/>
        <a:p>
          <a:endParaRPr lang="en-GB"/>
        </a:p>
      </dgm:t>
    </dgm:pt>
    <dgm:pt modelId="{420C5660-2956-454A-9BA8-CCF7B716B53B}" type="pres">
      <dgm:prSet presAssocID="{E3ACA4F0-D719-4AC0-8A9B-B8E19F342F88}" presName="compositeShape" presStyleCnt="0">
        <dgm:presLayoutVars>
          <dgm:chMax val="7"/>
          <dgm:dir/>
          <dgm:resizeHandles val="exact"/>
        </dgm:presLayoutVars>
      </dgm:prSet>
      <dgm:spPr/>
    </dgm:pt>
    <dgm:pt modelId="{FE950BBD-3E0F-4190-A23F-436BD2849367}" type="pres">
      <dgm:prSet presAssocID="{E3ACA4F0-D719-4AC0-8A9B-B8E19F342F88}" presName="wedge1" presStyleLbl="node1" presStyleIdx="0" presStyleCnt="5"/>
      <dgm:spPr/>
      <dgm:t>
        <a:bodyPr/>
        <a:lstStyle/>
        <a:p>
          <a:endParaRPr lang="en-GB"/>
        </a:p>
      </dgm:t>
    </dgm:pt>
    <dgm:pt modelId="{69DAA81D-583C-479E-BEFD-3B72076FDD3B}" type="pres">
      <dgm:prSet presAssocID="{E3ACA4F0-D719-4AC0-8A9B-B8E19F342F88}" presName="dummy1a" presStyleCnt="0"/>
      <dgm:spPr/>
    </dgm:pt>
    <dgm:pt modelId="{4156AC10-CC48-4BD5-8D38-99E1C13DDEAF}" type="pres">
      <dgm:prSet presAssocID="{E3ACA4F0-D719-4AC0-8A9B-B8E19F342F88}" presName="dummy1b" presStyleCnt="0"/>
      <dgm:spPr/>
    </dgm:pt>
    <dgm:pt modelId="{B2A95E28-1B03-4EAA-B384-FDF97454841D}" type="pres">
      <dgm:prSet presAssocID="{E3ACA4F0-D719-4AC0-8A9B-B8E19F342F88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3BB3AD1-4D4C-458D-B374-FEFC93FFE759}" type="pres">
      <dgm:prSet presAssocID="{E3ACA4F0-D719-4AC0-8A9B-B8E19F342F88}" presName="wedge2" presStyleLbl="node1" presStyleIdx="1" presStyleCnt="5"/>
      <dgm:spPr/>
      <dgm:t>
        <a:bodyPr/>
        <a:lstStyle/>
        <a:p>
          <a:endParaRPr lang="en-GB"/>
        </a:p>
      </dgm:t>
    </dgm:pt>
    <dgm:pt modelId="{6F5D8F15-83EE-4537-ADC7-8A3F2AD4770A}" type="pres">
      <dgm:prSet presAssocID="{E3ACA4F0-D719-4AC0-8A9B-B8E19F342F88}" presName="dummy2a" presStyleCnt="0"/>
      <dgm:spPr/>
    </dgm:pt>
    <dgm:pt modelId="{E315419A-A7FD-4622-8BDF-ED00A979EBDC}" type="pres">
      <dgm:prSet presAssocID="{E3ACA4F0-D719-4AC0-8A9B-B8E19F342F88}" presName="dummy2b" presStyleCnt="0"/>
      <dgm:spPr/>
    </dgm:pt>
    <dgm:pt modelId="{D4C20204-928A-4DCF-981A-B20AADFAE64D}" type="pres">
      <dgm:prSet presAssocID="{E3ACA4F0-D719-4AC0-8A9B-B8E19F342F88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C1FA747-C303-41B5-849E-9AB27FAB37DD}" type="pres">
      <dgm:prSet presAssocID="{E3ACA4F0-D719-4AC0-8A9B-B8E19F342F88}" presName="wedge3" presStyleLbl="node1" presStyleIdx="2" presStyleCnt="5"/>
      <dgm:spPr/>
      <dgm:t>
        <a:bodyPr/>
        <a:lstStyle/>
        <a:p>
          <a:endParaRPr lang="en-GB"/>
        </a:p>
      </dgm:t>
    </dgm:pt>
    <dgm:pt modelId="{076D29F1-1589-4847-9950-AE3847A25558}" type="pres">
      <dgm:prSet presAssocID="{E3ACA4F0-D719-4AC0-8A9B-B8E19F342F88}" presName="dummy3a" presStyleCnt="0"/>
      <dgm:spPr/>
    </dgm:pt>
    <dgm:pt modelId="{B81B9DBF-2A70-482E-93F8-31E03336ACA0}" type="pres">
      <dgm:prSet presAssocID="{E3ACA4F0-D719-4AC0-8A9B-B8E19F342F88}" presName="dummy3b" presStyleCnt="0"/>
      <dgm:spPr/>
    </dgm:pt>
    <dgm:pt modelId="{E2711444-CCE8-4BEB-9873-32C9EBCF40A6}" type="pres">
      <dgm:prSet presAssocID="{E3ACA4F0-D719-4AC0-8A9B-B8E19F342F88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B5AA07C-D622-4435-B149-5E191854CB4D}" type="pres">
      <dgm:prSet presAssocID="{E3ACA4F0-D719-4AC0-8A9B-B8E19F342F88}" presName="wedge4" presStyleLbl="node1" presStyleIdx="3" presStyleCnt="5"/>
      <dgm:spPr/>
      <dgm:t>
        <a:bodyPr/>
        <a:lstStyle/>
        <a:p>
          <a:endParaRPr lang="en-GB"/>
        </a:p>
      </dgm:t>
    </dgm:pt>
    <dgm:pt modelId="{D3674A46-AA6A-43CF-8667-E067ECAF6B63}" type="pres">
      <dgm:prSet presAssocID="{E3ACA4F0-D719-4AC0-8A9B-B8E19F342F88}" presName="dummy4a" presStyleCnt="0"/>
      <dgm:spPr/>
    </dgm:pt>
    <dgm:pt modelId="{6814F759-5429-42E8-B3D1-8EDA745CDDDD}" type="pres">
      <dgm:prSet presAssocID="{E3ACA4F0-D719-4AC0-8A9B-B8E19F342F88}" presName="dummy4b" presStyleCnt="0"/>
      <dgm:spPr/>
    </dgm:pt>
    <dgm:pt modelId="{EA547330-D384-4449-9531-3F4A3F4ACBEB}" type="pres">
      <dgm:prSet presAssocID="{E3ACA4F0-D719-4AC0-8A9B-B8E19F342F88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A81A6CC-98F1-4562-9C1E-FF3592CF3557}" type="pres">
      <dgm:prSet presAssocID="{E3ACA4F0-D719-4AC0-8A9B-B8E19F342F88}" presName="wedge5" presStyleLbl="node1" presStyleIdx="4" presStyleCnt="5"/>
      <dgm:spPr/>
      <dgm:t>
        <a:bodyPr/>
        <a:lstStyle/>
        <a:p>
          <a:endParaRPr lang="en-GB"/>
        </a:p>
      </dgm:t>
    </dgm:pt>
    <dgm:pt modelId="{922FEB8B-7398-4F59-A7BA-6C4FC1F48EB5}" type="pres">
      <dgm:prSet presAssocID="{E3ACA4F0-D719-4AC0-8A9B-B8E19F342F88}" presName="dummy5a" presStyleCnt="0"/>
      <dgm:spPr/>
    </dgm:pt>
    <dgm:pt modelId="{6BBA133D-A152-4420-BF3F-9AC978D6C86C}" type="pres">
      <dgm:prSet presAssocID="{E3ACA4F0-D719-4AC0-8A9B-B8E19F342F88}" presName="dummy5b" presStyleCnt="0"/>
      <dgm:spPr/>
    </dgm:pt>
    <dgm:pt modelId="{DF18380C-A135-4DE6-9FE1-EF154E742387}" type="pres">
      <dgm:prSet presAssocID="{E3ACA4F0-D719-4AC0-8A9B-B8E19F342F88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17E9801-E8F3-4C10-9836-63B8261BB01A}" type="pres">
      <dgm:prSet presAssocID="{F15FA474-46ED-43DC-B983-4B5F4D701B3C}" presName="arrowWedge1" presStyleLbl="fgSibTrans2D1" presStyleIdx="0" presStyleCnt="5" custLinFactNeighborY="-1049"/>
      <dgm:spPr>
        <a:solidFill>
          <a:schemeClr val="bg1"/>
        </a:solidFill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en-GB"/>
        </a:p>
      </dgm:t>
    </dgm:pt>
    <dgm:pt modelId="{3F098DE7-CE63-4D16-9E58-D8F40976BC9B}" type="pres">
      <dgm:prSet presAssocID="{880E5DB6-C8C3-4050-A2F3-224DD5AFCEA0}" presName="arrowWedge2" presStyleLbl="fgSibTrans2D1" presStyleIdx="1" presStyleCnt="5"/>
      <dgm:spPr>
        <a:solidFill>
          <a:schemeClr val="bg1"/>
        </a:solidFill>
        <a:ln>
          <a:solidFill>
            <a:schemeClr val="accent2">
              <a:lumMod val="75000"/>
            </a:schemeClr>
          </a:solidFill>
        </a:ln>
      </dgm:spPr>
    </dgm:pt>
    <dgm:pt modelId="{307F624B-279B-423F-86C0-6E0B668FB3E5}" type="pres">
      <dgm:prSet presAssocID="{4C7739F9-51F0-4FCF-9F71-08C574B246A0}" presName="arrowWedge3" presStyleLbl="fgSibTrans2D1" presStyleIdx="2" presStyleCnt="5"/>
      <dgm:spPr>
        <a:solidFill>
          <a:schemeClr val="bg1"/>
        </a:solidFill>
        <a:ln>
          <a:solidFill>
            <a:schemeClr val="accent2">
              <a:lumMod val="75000"/>
            </a:schemeClr>
          </a:solidFill>
        </a:ln>
      </dgm:spPr>
    </dgm:pt>
    <dgm:pt modelId="{89093A2D-D0F7-447E-83FF-88DE1603F040}" type="pres">
      <dgm:prSet presAssocID="{BDDF3009-C261-40B0-8C13-730C7CCD8DB3}" presName="arrowWedge4" presStyleLbl="fgSibTrans2D1" presStyleIdx="3" presStyleCnt="5"/>
      <dgm:spPr>
        <a:solidFill>
          <a:schemeClr val="bg1"/>
        </a:solidFill>
        <a:ln>
          <a:solidFill>
            <a:schemeClr val="accent2">
              <a:lumMod val="75000"/>
            </a:schemeClr>
          </a:solidFill>
        </a:ln>
      </dgm:spPr>
    </dgm:pt>
    <dgm:pt modelId="{E48B30C2-FC08-4736-B6CD-B517B5629058}" type="pres">
      <dgm:prSet presAssocID="{4CBAD460-BCB9-43DC-8F37-9BADDB3EDF27}" presName="arrowWedge5" presStyleLbl="fgSibTrans2D1" presStyleIdx="4" presStyleCnt="5"/>
      <dgm:spPr>
        <a:solidFill>
          <a:schemeClr val="bg1"/>
        </a:solidFill>
        <a:ln>
          <a:solidFill>
            <a:schemeClr val="accent2">
              <a:lumMod val="75000"/>
            </a:schemeClr>
          </a:solidFill>
        </a:ln>
      </dgm:spPr>
    </dgm:pt>
  </dgm:ptLst>
  <dgm:cxnLst>
    <dgm:cxn modelId="{E1D528E9-7187-4A0E-A6E1-64830D591512}" type="presOf" srcId="{9FB33ABF-1BE2-46FE-AB4D-BB1B83188617}" destId="{5A81A6CC-98F1-4562-9C1E-FF3592CF3557}" srcOrd="0" destOrd="0" presId="urn:microsoft.com/office/officeart/2005/8/layout/cycle8"/>
    <dgm:cxn modelId="{1D70A089-2A86-4129-A189-458568AAFA99}" type="presOf" srcId="{DFFFE146-0222-46E7-A232-EA97E88BE0F7}" destId="{D4C20204-928A-4DCF-981A-B20AADFAE64D}" srcOrd="1" destOrd="0" presId="urn:microsoft.com/office/officeart/2005/8/layout/cycle8"/>
    <dgm:cxn modelId="{CE92E37C-94DD-44AF-BD84-C76E39FD4F2F}" type="presOf" srcId="{FFD74CFE-2651-42D1-98AF-A9F23F2456A6}" destId="{E2711444-CCE8-4BEB-9873-32C9EBCF40A6}" srcOrd="1" destOrd="0" presId="urn:microsoft.com/office/officeart/2005/8/layout/cycle8"/>
    <dgm:cxn modelId="{5ED77D8B-F800-47E4-8CAF-040A00212F93}" type="presOf" srcId="{9FB33ABF-1BE2-46FE-AB4D-BB1B83188617}" destId="{DF18380C-A135-4DE6-9FE1-EF154E742387}" srcOrd="1" destOrd="0" presId="urn:microsoft.com/office/officeart/2005/8/layout/cycle8"/>
    <dgm:cxn modelId="{C1C48C16-9FC1-4662-80B5-AD983AEB84E0}" type="presOf" srcId="{FFD74CFE-2651-42D1-98AF-A9F23F2456A6}" destId="{1C1FA747-C303-41B5-849E-9AB27FAB37DD}" srcOrd="0" destOrd="0" presId="urn:microsoft.com/office/officeart/2005/8/layout/cycle8"/>
    <dgm:cxn modelId="{7BA6CE77-9C37-48AA-946D-E11CFE85BDC7}" type="presOf" srcId="{47DCA86E-F10A-4C5D-8EB8-6A85EE0BBA5A}" destId="{B2A95E28-1B03-4EAA-B384-FDF97454841D}" srcOrd="1" destOrd="0" presId="urn:microsoft.com/office/officeart/2005/8/layout/cycle8"/>
    <dgm:cxn modelId="{D94A0EF2-FC96-4E31-83BF-3A330A444FD6}" srcId="{E3ACA4F0-D719-4AC0-8A9B-B8E19F342F88}" destId="{FFD74CFE-2651-42D1-98AF-A9F23F2456A6}" srcOrd="2" destOrd="0" parTransId="{417BE10B-7E19-40C0-AF72-69D29BD925FA}" sibTransId="{4C7739F9-51F0-4FCF-9F71-08C574B246A0}"/>
    <dgm:cxn modelId="{3A53665F-ECAA-4DAD-9170-A161B697487D}" srcId="{E3ACA4F0-D719-4AC0-8A9B-B8E19F342F88}" destId="{DFFFE146-0222-46E7-A232-EA97E88BE0F7}" srcOrd="1" destOrd="0" parTransId="{0E30576F-461A-4D6C-B2F1-5D94150133F3}" sibTransId="{880E5DB6-C8C3-4050-A2F3-224DD5AFCEA0}"/>
    <dgm:cxn modelId="{F804EF0A-6EB1-4274-8516-332871D97E40}" type="presOf" srcId="{47DCA86E-F10A-4C5D-8EB8-6A85EE0BBA5A}" destId="{FE950BBD-3E0F-4190-A23F-436BD2849367}" srcOrd="0" destOrd="0" presId="urn:microsoft.com/office/officeart/2005/8/layout/cycle8"/>
    <dgm:cxn modelId="{59124DD0-94A1-4991-9AB4-6C60ED340C4E}" type="presOf" srcId="{8E5623DD-24D8-43FA-9885-EF1AE52923CC}" destId="{6B5AA07C-D622-4435-B149-5E191854CB4D}" srcOrd="0" destOrd="0" presId="urn:microsoft.com/office/officeart/2005/8/layout/cycle8"/>
    <dgm:cxn modelId="{C229DE7F-C7B8-4514-8A6F-F9B077CB6B54}" srcId="{E3ACA4F0-D719-4AC0-8A9B-B8E19F342F88}" destId="{8E5623DD-24D8-43FA-9885-EF1AE52923CC}" srcOrd="3" destOrd="0" parTransId="{4C51C3D6-B12A-4B94-AC16-0717E6D469DC}" sibTransId="{BDDF3009-C261-40B0-8C13-730C7CCD8DB3}"/>
    <dgm:cxn modelId="{E14D52BC-B11C-4B0C-8EC6-08E168C0FE8E}" type="presOf" srcId="{E3ACA4F0-D719-4AC0-8A9B-B8E19F342F88}" destId="{420C5660-2956-454A-9BA8-CCF7B716B53B}" srcOrd="0" destOrd="0" presId="urn:microsoft.com/office/officeart/2005/8/layout/cycle8"/>
    <dgm:cxn modelId="{2AAD2A59-66D8-4B40-BDCD-3A9A06C847F9}" srcId="{E3ACA4F0-D719-4AC0-8A9B-B8E19F342F88}" destId="{47DCA86E-F10A-4C5D-8EB8-6A85EE0BBA5A}" srcOrd="0" destOrd="0" parTransId="{C810AF9E-10E4-4FC3-A88C-68A2B5C4336D}" sibTransId="{F15FA474-46ED-43DC-B983-4B5F4D701B3C}"/>
    <dgm:cxn modelId="{03882E4C-8170-4A95-97F3-8566C7BAB53E}" srcId="{E3ACA4F0-D719-4AC0-8A9B-B8E19F342F88}" destId="{9FB33ABF-1BE2-46FE-AB4D-BB1B83188617}" srcOrd="4" destOrd="0" parTransId="{67023BCA-4DDE-4259-8AAB-1A735E4755DB}" sibTransId="{4CBAD460-BCB9-43DC-8F37-9BADDB3EDF27}"/>
    <dgm:cxn modelId="{EA388DCC-FCAC-41E3-A017-CBA7E6469C78}" type="presOf" srcId="{DFFFE146-0222-46E7-A232-EA97E88BE0F7}" destId="{B3BB3AD1-4D4C-458D-B374-FEFC93FFE759}" srcOrd="0" destOrd="0" presId="urn:microsoft.com/office/officeart/2005/8/layout/cycle8"/>
    <dgm:cxn modelId="{577B0B5A-9768-43E9-81A1-6F255070D038}" type="presOf" srcId="{8E5623DD-24D8-43FA-9885-EF1AE52923CC}" destId="{EA547330-D384-4449-9531-3F4A3F4ACBEB}" srcOrd="1" destOrd="0" presId="urn:microsoft.com/office/officeart/2005/8/layout/cycle8"/>
    <dgm:cxn modelId="{29FFDE5B-755F-458E-A958-22A08977683A}" type="presParOf" srcId="{420C5660-2956-454A-9BA8-CCF7B716B53B}" destId="{FE950BBD-3E0F-4190-A23F-436BD2849367}" srcOrd="0" destOrd="0" presId="urn:microsoft.com/office/officeart/2005/8/layout/cycle8"/>
    <dgm:cxn modelId="{A5421F9B-2F58-413C-B9FC-244746F4330B}" type="presParOf" srcId="{420C5660-2956-454A-9BA8-CCF7B716B53B}" destId="{69DAA81D-583C-479E-BEFD-3B72076FDD3B}" srcOrd="1" destOrd="0" presId="urn:microsoft.com/office/officeart/2005/8/layout/cycle8"/>
    <dgm:cxn modelId="{414A24D3-C9A8-4599-A973-1E65742C074C}" type="presParOf" srcId="{420C5660-2956-454A-9BA8-CCF7B716B53B}" destId="{4156AC10-CC48-4BD5-8D38-99E1C13DDEAF}" srcOrd="2" destOrd="0" presId="urn:microsoft.com/office/officeart/2005/8/layout/cycle8"/>
    <dgm:cxn modelId="{8E6C553C-A45B-4B15-A461-9DFEF30C09BD}" type="presParOf" srcId="{420C5660-2956-454A-9BA8-CCF7B716B53B}" destId="{B2A95E28-1B03-4EAA-B384-FDF97454841D}" srcOrd="3" destOrd="0" presId="urn:microsoft.com/office/officeart/2005/8/layout/cycle8"/>
    <dgm:cxn modelId="{A67B8A56-58D9-4211-B16F-70C3E73DCCD4}" type="presParOf" srcId="{420C5660-2956-454A-9BA8-CCF7B716B53B}" destId="{B3BB3AD1-4D4C-458D-B374-FEFC93FFE759}" srcOrd="4" destOrd="0" presId="urn:microsoft.com/office/officeart/2005/8/layout/cycle8"/>
    <dgm:cxn modelId="{306B3958-046C-4D2C-ADB1-C5752F265E99}" type="presParOf" srcId="{420C5660-2956-454A-9BA8-CCF7B716B53B}" destId="{6F5D8F15-83EE-4537-ADC7-8A3F2AD4770A}" srcOrd="5" destOrd="0" presId="urn:microsoft.com/office/officeart/2005/8/layout/cycle8"/>
    <dgm:cxn modelId="{50CC3853-C7A2-492D-8234-4113FA715E8D}" type="presParOf" srcId="{420C5660-2956-454A-9BA8-CCF7B716B53B}" destId="{E315419A-A7FD-4622-8BDF-ED00A979EBDC}" srcOrd="6" destOrd="0" presId="urn:microsoft.com/office/officeart/2005/8/layout/cycle8"/>
    <dgm:cxn modelId="{C773136E-5796-410F-817C-40B818EE4614}" type="presParOf" srcId="{420C5660-2956-454A-9BA8-CCF7B716B53B}" destId="{D4C20204-928A-4DCF-981A-B20AADFAE64D}" srcOrd="7" destOrd="0" presId="urn:microsoft.com/office/officeart/2005/8/layout/cycle8"/>
    <dgm:cxn modelId="{A584CCD1-E67A-4694-BBA7-AF46FC8F1A23}" type="presParOf" srcId="{420C5660-2956-454A-9BA8-CCF7B716B53B}" destId="{1C1FA747-C303-41B5-849E-9AB27FAB37DD}" srcOrd="8" destOrd="0" presId="urn:microsoft.com/office/officeart/2005/8/layout/cycle8"/>
    <dgm:cxn modelId="{4049BEC6-B5E2-402A-873A-275C1E836993}" type="presParOf" srcId="{420C5660-2956-454A-9BA8-CCF7B716B53B}" destId="{076D29F1-1589-4847-9950-AE3847A25558}" srcOrd="9" destOrd="0" presId="urn:microsoft.com/office/officeart/2005/8/layout/cycle8"/>
    <dgm:cxn modelId="{71AC7B0A-5690-4F9B-A867-3EFBFA7FFA53}" type="presParOf" srcId="{420C5660-2956-454A-9BA8-CCF7B716B53B}" destId="{B81B9DBF-2A70-482E-93F8-31E03336ACA0}" srcOrd="10" destOrd="0" presId="urn:microsoft.com/office/officeart/2005/8/layout/cycle8"/>
    <dgm:cxn modelId="{C0DC4782-FAA9-4464-8581-EF56ACCC8B9D}" type="presParOf" srcId="{420C5660-2956-454A-9BA8-CCF7B716B53B}" destId="{E2711444-CCE8-4BEB-9873-32C9EBCF40A6}" srcOrd="11" destOrd="0" presId="urn:microsoft.com/office/officeart/2005/8/layout/cycle8"/>
    <dgm:cxn modelId="{29D4FB2E-2B37-4FB4-B750-29436C522188}" type="presParOf" srcId="{420C5660-2956-454A-9BA8-CCF7B716B53B}" destId="{6B5AA07C-D622-4435-B149-5E191854CB4D}" srcOrd="12" destOrd="0" presId="urn:microsoft.com/office/officeart/2005/8/layout/cycle8"/>
    <dgm:cxn modelId="{1AEEFC18-003E-43D7-84EC-E1C3E508AC76}" type="presParOf" srcId="{420C5660-2956-454A-9BA8-CCF7B716B53B}" destId="{D3674A46-AA6A-43CF-8667-E067ECAF6B63}" srcOrd="13" destOrd="0" presId="urn:microsoft.com/office/officeart/2005/8/layout/cycle8"/>
    <dgm:cxn modelId="{146C673D-7067-4903-BBEE-DB6296D51448}" type="presParOf" srcId="{420C5660-2956-454A-9BA8-CCF7B716B53B}" destId="{6814F759-5429-42E8-B3D1-8EDA745CDDDD}" srcOrd="14" destOrd="0" presId="urn:microsoft.com/office/officeart/2005/8/layout/cycle8"/>
    <dgm:cxn modelId="{6FAC33BB-C6B9-4E9E-AA03-DBEBC851687C}" type="presParOf" srcId="{420C5660-2956-454A-9BA8-CCF7B716B53B}" destId="{EA547330-D384-4449-9531-3F4A3F4ACBEB}" srcOrd="15" destOrd="0" presId="urn:microsoft.com/office/officeart/2005/8/layout/cycle8"/>
    <dgm:cxn modelId="{250170B9-B377-4D38-A601-448B8C18376E}" type="presParOf" srcId="{420C5660-2956-454A-9BA8-CCF7B716B53B}" destId="{5A81A6CC-98F1-4562-9C1E-FF3592CF3557}" srcOrd="16" destOrd="0" presId="urn:microsoft.com/office/officeart/2005/8/layout/cycle8"/>
    <dgm:cxn modelId="{97FE8A66-6767-4CA6-A370-6932622E4EF2}" type="presParOf" srcId="{420C5660-2956-454A-9BA8-CCF7B716B53B}" destId="{922FEB8B-7398-4F59-A7BA-6C4FC1F48EB5}" srcOrd="17" destOrd="0" presId="urn:microsoft.com/office/officeart/2005/8/layout/cycle8"/>
    <dgm:cxn modelId="{F855E8ED-3FA1-4C4E-B43B-149F20B7B0F8}" type="presParOf" srcId="{420C5660-2956-454A-9BA8-CCF7B716B53B}" destId="{6BBA133D-A152-4420-BF3F-9AC978D6C86C}" srcOrd="18" destOrd="0" presId="urn:microsoft.com/office/officeart/2005/8/layout/cycle8"/>
    <dgm:cxn modelId="{4A8DD2A2-A799-4B7D-A681-F4609670BBFB}" type="presParOf" srcId="{420C5660-2956-454A-9BA8-CCF7B716B53B}" destId="{DF18380C-A135-4DE6-9FE1-EF154E742387}" srcOrd="19" destOrd="0" presId="urn:microsoft.com/office/officeart/2005/8/layout/cycle8"/>
    <dgm:cxn modelId="{0B37057C-9CCC-47F2-A94E-D8521C2E19A5}" type="presParOf" srcId="{420C5660-2956-454A-9BA8-CCF7B716B53B}" destId="{D17E9801-E8F3-4C10-9836-63B8261BB01A}" srcOrd="20" destOrd="0" presId="urn:microsoft.com/office/officeart/2005/8/layout/cycle8"/>
    <dgm:cxn modelId="{4954FC95-C495-4A95-80E9-01F13886D50D}" type="presParOf" srcId="{420C5660-2956-454A-9BA8-CCF7B716B53B}" destId="{3F098DE7-CE63-4D16-9E58-D8F40976BC9B}" srcOrd="21" destOrd="0" presId="urn:microsoft.com/office/officeart/2005/8/layout/cycle8"/>
    <dgm:cxn modelId="{4CE8931E-9FC8-48A8-A65D-955729AB6BFF}" type="presParOf" srcId="{420C5660-2956-454A-9BA8-CCF7B716B53B}" destId="{307F624B-279B-423F-86C0-6E0B668FB3E5}" srcOrd="22" destOrd="0" presId="urn:microsoft.com/office/officeart/2005/8/layout/cycle8"/>
    <dgm:cxn modelId="{CEFCB1DC-85F6-4E66-89B0-942B8E1D69DD}" type="presParOf" srcId="{420C5660-2956-454A-9BA8-CCF7B716B53B}" destId="{89093A2D-D0F7-447E-83FF-88DE1603F040}" srcOrd="23" destOrd="0" presId="urn:microsoft.com/office/officeart/2005/8/layout/cycle8"/>
    <dgm:cxn modelId="{5FCD04D5-F836-463A-A7AB-453264092A03}" type="presParOf" srcId="{420C5660-2956-454A-9BA8-CCF7B716B53B}" destId="{E48B30C2-FC08-4736-B6CD-B517B5629058}" srcOrd="2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E950BBD-3E0F-4190-A23F-436BD2849367}">
      <dsp:nvSpPr>
        <dsp:cNvPr id="0" name=""/>
        <dsp:cNvSpPr/>
      </dsp:nvSpPr>
      <dsp:spPr>
        <a:xfrm>
          <a:off x="1119499" y="292440"/>
          <a:ext cx="3968496" cy="3968496"/>
        </a:xfrm>
        <a:prstGeom prst="pie">
          <a:avLst>
            <a:gd name="adj1" fmla="val 16200000"/>
            <a:gd name="adj2" fmla="val 2052000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Workforce Planning</a:t>
          </a:r>
          <a:endParaRPr lang="en-GB" sz="1900" kern="1200" dirty="0"/>
        </a:p>
      </dsp:txBody>
      <dsp:txXfrm>
        <a:off x="3189731" y="959525"/>
        <a:ext cx="1275588" cy="850392"/>
      </dsp:txXfrm>
    </dsp:sp>
    <dsp:sp modelId="{B3BB3AD1-4D4C-458D-B374-FEFC93FFE759}">
      <dsp:nvSpPr>
        <dsp:cNvPr id="0" name=""/>
        <dsp:cNvSpPr/>
      </dsp:nvSpPr>
      <dsp:spPr>
        <a:xfrm>
          <a:off x="1153515" y="398266"/>
          <a:ext cx="3968496" cy="3968496"/>
        </a:xfrm>
        <a:prstGeom prst="pie">
          <a:avLst>
            <a:gd name="adj1" fmla="val 20520000"/>
            <a:gd name="adj2" fmla="val 324000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Attract</a:t>
          </a:r>
          <a:r>
            <a:rPr lang="en-US" sz="1900" kern="1200" baseline="0" dirty="0" smtClean="0"/>
            <a:t> and Hire</a:t>
          </a:r>
          <a:endParaRPr lang="en-GB" sz="1900" kern="1200" dirty="0"/>
        </a:p>
      </dsp:txBody>
      <dsp:txXfrm>
        <a:off x="3709416" y="2211491"/>
        <a:ext cx="1181099" cy="944880"/>
      </dsp:txXfrm>
    </dsp:sp>
    <dsp:sp modelId="{1C1FA747-C303-41B5-849E-9AB27FAB37DD}">
      <dsp:nvSpPr>
        <dsp:cNvPr id="0" name=""/>
        <dsp:cNvSpPr/>
      </dsp:nvSpPr>
      <dsp:spPr>
        <a:xfrm>
          <a:off x="1063751" y="463463"/>
          <a:ext cx="3968496" cy="3968496"/>
        </a:xfrm>
        <a:prstGeom prst="pie">
          <a:avLst>
            <a:gd name="adj1" fmla="val 3240000"/>
            <a:gd name="adj2" fmla="val 756000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Manage</a:t>
          </a:r>
          <a:r>
            <a:rPr lang="en-US" sz="1900" kern="1200" baseline="0" dirty="0" smtClean="0"/>
            <a:t> and Maintain</a:t>
          </a:r>
          <a:endParaRPr lang="en-GB" sz="1900" kern="1200" dirty="0"/>
        </a:p>
      </dsp:txBody>
      <dsp:txXfrm>
        <a:off x="2481072" y="3250859"/>
        <a:ext cx="1133856" cy="1039368"/>
      </dsp:txXfrm>
    </dsp:sp>
    <dsp:sp modelId="{6B5AA07C-D622-4435-B149-5E191854CB4D}">
      <dsp:nvSpPr>
        <dsp:cNvPr id="0" name=""/>
        <dsp:cNvSpPr/>
      </dsp:nvSpPr>
      <dsp:spPr>
        <a:xfrm>
          <a:off x="973988" y="398266"/>
          <a:ext cx="3968496" cy="3968496"/>
        </a:xfrm>
        <a:prstGeom prst="pie">
          <a:avLst>
            <a:gd name="adj1" fmla="val 7560000"/>
            <a:gd name="adj2" fmla="val 1188000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Grow and develop</a:t>
          </a:r>
          <a:endParaRPr lang="en-GB" sz="1900" kern="1200" dirty="0"/>
        </a:p>
      </dsp:txBody>
      <dsp:txXfrm>
        <a:off x="1205484" y="2211491"/>
        <a:ext cx="1181099" cy="944880"/>
      </dsp:txXfrm>
    </dsp:sp>
    <dsp:sp modelId="{5A81A6CC-98F1-4562-9C1E-FF3592CF3557}">
      <dsp:nvSpPr>
        <dsp:cNvPr id="0" name=""/>
        <dsp:cNvSpPr/>
      </dsp:nvSpPr>
      <dsp:spPr>
        <a:xfrm>
          <a:off x="1008004" y="292440"/>
          <a:ext cx="3968496" cy="3968496"/>
        </a:xfrm>
        <a:prstGeom prst="pie">
          <a:avLst>
            <a:gd name="adj1" fmla="val 11880000"/>
            <a:gd name="adj2" fmla="val 1620000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Separation</a:t>
          </a:r>
          <a:endParaRPr lang="en-GB" sz="1900" kern="1200" dirty="0"/>
        </a:p>
      </dsp:txBody>
      <dsp:txXfrm>
        <a:off x="1630679" y="959525"/>
        <a:ext cx="1275588" cy="850392"/>
      </dsp:txXfrm>
    </dsp:sp>
    <dsp:sp modelId="{D17E9801-E8F3-4C10-9836-63B8261BB01A}">
      <dsp:nvSpPr>
        <dsp:cNvPr id="0" name=""/>
        <dsp:cNvSpPr/>
      </dsp:nvSpPr>
      <dsp:spPr>
        <a:xfrm>
          <a:off x="873644" y="-12"/>
          <a:ext cx="4459833" cy="4459833"/>
        </a:xfrm>
        <a:prstGeom prst="circularArrow">
          <a:avLst>
            <a:gd name="adj1" fmla="val 5085"/>
            <a:gd name="adj2" fmla="val 327528"/>
            <a:gd name="adj3" fmla="val 20192361"/>
            <a:gd name="adj4" fmla="val 16200324"/>
            <a:gd name="adj5" fmla="val 5932"/>
          </a:avLst>
        </a:prstGeom>
        <a:solidFill>
          <a:schemeClr val="bg1"/>
        </a:solidFill>
        <a:ln>
          <a:solidFill>
            <a:schemeClr val="accent2">
              <a:lumMod val="75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098DE7-CE63-4D16-9E58-D8F40976BC9B}">
      <dsp:nvSpPr>
        <dsp:cNvPr id="0" name=""/>
        <dsp:cNvSpPr/>
      </dsp:nvSpPr>
      <dsp:spPr>
        <a:xfrm>
          <a:off x="908121" y="152563"/>
          <a:ext cx="4459833" cy="4459833"/>
        </a:xfrm>
        <a:prstGeom prst="circularArrow">
          <a:avLst>
            <a:gd name="adj1" fmla="val 5085"/>
            <a:gd name="adj2" fmla="val 327528"/>
            <a:gd name="adj3" fmla="val 2912753"/>
            <a:gd name="adj4" fmla="val 20519953"/>
            <a:gd name="adj5" fmla="val 5932"/>
          </a:avLst>
        </a:prstGeom>
        <a:solidFill>
          <a:schemeClr val="bg1"/>
        </a:solidFill>
        <a:ln>
          <a:solidFill>
            <a:schemeClr val="accent2">
              <a:lumMod val="75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7F624B-279B-423F-86C0-6E0B668FB3E5}">
      <dsp:nvSpPr>
        <dsp:cNvPr id="0" name=""/>
        <dsp:cNvSpPr/>
      </dsp:nvSpPr>
      <dsp:spPr>
        <a:xfrm>
          <a:off x="818083" y="217959"/>
          <a:ext cx="4459833" cy="4459833"/>
        </a:xfrm>
        <a:prstGeom prst="circularArrow">
          <a:avLst>
            <a:gd name="adj1" fmla="val 5085"/>
            <a:gd name="adj2" fmla="val 327528"/>
            <a:gd name="adj3" fmla="val 7232777"/>
            <a:gd name="adj4" fmla="val 3239695"/>
            <a:gd name="adj5" fmla="val 5932"/>
          </a:avLst>
        </a:prstGeom>
        <a:solidFill>
          <a:schemeClr val="bg1"/>
        </a:solidFill>
        <a:ln>
          <a:solidFill>
            <a:schemeClr val="accent2">
              <a:lumMod val="75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093A2D-D0F7-447E-83FF-88DE1603F040}">
      <dsp:nvSpPr>
        <dsp:cNvPr id="0" name=""/>
        <dsp:cNvSpPr/>
      </dsp:nvSpPr>
      <dsp:spPr>
        <a:xfrm>
          <a:off x="728045" y="152563"/>
          <a:ext cx="4459833" cy="4459833"/>
        </a:xfrm>
        <a:prstGeom prst="circularArrow">
          <a:avLst>
            <a:gd name="adj1" fmla="val 5085"/>
            <a:gd name="adj2" fmla="val 327528"/>
            <a:gd name="adj3" fmla="val 11552519"/>
            <a:gd name="adj4" fmla="val 7559718"/>
            <a:gd name="adj5" fmla="val 5932"/>
          </a:avLst>
        </a:prstGeom>
        <a:solidFill>
          <a:schemeClr val="bg1"/>
        </a:solidFill>
        <a:ln>
          <a:solidFill>
            <a:schemeClr val="accent2">
              <a:lumMod val="75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8B30C2-FC08-4736-B6CD-B517B5629058}">
      <dsp:nvSpPr>
        <dsp:cNvPr id="0" name=""/>
        <dsp:cNvSpPr/>
      </dsp:nvSpPr>
      <dsp:spPr>
        <a:xfrm>
          <a:off x="762522" y="46771"/>
          <a:ext cx="4459833" cy="4459833"/>
        </a:xfrm>
        <a:prstGeom prst="circularArrow">
          <a:avLst>
            <a:gd name="adj1" fmla="val 5085"/>
            <a:gd name="adj2" fmla="val 327528"/>
            <a:gd name="adj3" fmla="val 15872148"/>
            <a:gd name="adj4" fmla="val 11880111"/>
            <a:gd name="adj5" fmla="val 5932"/>
          </a:avLst>
        </a:prstGeom>
        <a:solidFill>
          <a:schemeClr val="bg1"/>
        </a:solidFill>
        <a:ln>
          <a:solidFill>
            <a:schemeClr val="accent2">
              <a:lumMod val="75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10" tIns="47805" rIns="95610" bIns="47805" numCol="1" anchor="t" anchorCtr="0" compatLnSpc="1">
            <a:prstTxWarp prst="textNoShape">
              <a:avLst/>
            </a:prstTxWarp>
          </a:bodyPr>
          <a:lstStyle>
            <a:lvl1pPr algn="l" defTabSz="955675" eaLnBrk="0" hangingPunct="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10" tIns="47805" rIns="95610" bIns="47805" numCol="1" anchor="t" anchorCtr="0" compatLnSpc="1">
            <a:prstTxWarp prst="textNoShape">
              <a:avLst/>
            </a:prstTxWarp>
          </a:bodyPr>
          <a:lstStyle>
            <a:lvl1pPr algn="r" defTabSz="955675" eaLnBrk="0" hangingPunct="0">
              <a:defRPr sz="1300"/>
            </a:lvl1pPr>
          </a:lstStyle>
          <a:p>
            <a:pPr>
              <a:defRPr/>
            </a:pPr>
            <a:fld id="{8D0272CE-EA21-4DA4-AD80-0164DCE0F2A8}" type="datetimeFigureOut">
              <a:rPr lang="en-US"/>
              <a:pPr>
                <a:defRPr/>
              </a:pPr>
              <a:t>9/29/2010</a:t>
            </a:fld>
            <a:endParaRPr lang="en-US" dirty="0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10" tIns="47805" rIns="95610" bIns="47805" numCol="1" anchor="b" anchorCtr="0" compatLnSpc="1">
            <a:prstTxWarp prst="textNoShape">
              <a:avLst/>
            </a:prstTxWarp>
          </a:bodyPr>
          <a:lstStyle>
            <a:lvl1pPr algn="l" defTabSz="955675" eaLnBrk="0" hangingPunct="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10" tIns="47805" rIns="95610" bIns="47805" numCol="1" anchor="b" anchorCtr="0" compatLnSpc="1">
            <a:prstTxWarp prst="textNoShape">
              <a:avLst/>
            </a:prstTxWarp>
          </a:bodyPr>
          <a:lstStyle>
            <a:lvl1pPr algn="r" defTabSz="955675" eaLnBrk="0" hangingPunct="0">
              <a:defRPr sz="1300"/>
            </a:lvl1pPr>
          </a:lstStyle>
          <a:p>
            <a:pPr>
              <a:defRPr/>
            </a:pPr>
            <a:fld id="{44A79DA6-5188-4E1D-A274-071634A8DD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10" tIns="47805" rIns="95610" bIns="47805" numCol="1" anchor="t" anchorCtr="0" compatLnSpc="1">
            <a:prstTxWarp prst="textNoShape">
              <a:avLst/>
            </a:prstTxWarp>
          </a:bodyPr>
          <a:lstStyle>
            <a:lvl1pPr algn="l" defTabSz="955675">
              <a:defRPr sz="13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10" tIns="47805" rIns="95610" bIns="47805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pPr>
              <a:defRPr/>
            </a:pPr>
            <a:fld id="{0A0D55F2-8054-4597-9006-037D8AD8FF1D}" type="datetimeFigureOut">
              <a:rPr lang="en-US"/>
              <a:pPr>
                <a:defRPr/>
              </a:pPr>
              <a:t>9/29/2010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31838" y="4560888"/>
            <a:ext cx="5853112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10" tIns="47805" rIns="95610" bIns="478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10" tIns="47805" rIns="95610" bIns="47805" numCol="1" anchor="b" anchorCtr="0" compatLnSpc="1">
            <a:prstTxWarp prst="textNoShape">
              <a:avLst/>
            </a:prstTxWarp>
          </a:bodyPr>
          <a:lstStyle>
            <a:lvl1pPr algn="l" defTabSz="955675">
              <a:defRPr sz="13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10" tIns="47805" rIns="95610" bIns="47805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pPr>
              <a:defRPr/>
            </a:pPr>
            <a:fld id="{44C9D4F6-8D82-45D3-B35F-E85F7480AB5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41ABCE-F9EB-46C7-9982-CB66231BCA81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1229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2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WELCOME</a:t>
            </a:r>
          </a:p>
          <a:p>
            <a:r>
              <a:rPr lang="en-US" smtClean="0"/>
              <a:t>WHO AM I?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5F7C77-7872-492C-973E-9D8243D0897A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1331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6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SO WHAT IS CULTURE ?</a:t>
            </a:r>
          </a:p>
          <a:p>
            <a:r>
              <a:rPr lang="en-US" smtClean="0"/>
              <a:t>PLAYS AN IMPORTANT PART IN CHANGE</a:t>
            </a:r>
          </a:p>
          <a:p>
            <a:r>
              <a:rPr lang="en-US" smtClean="0"/>
              <a:t>HOW WOULD YOU DESCRIBE YOUR  CULTURE?</a:t>
            </a:r>
          </a:p>
          <a:p>
            <a:r>
              <a:rPr lang="en-US" smtClean="0"/>
              <a:t>DO YOU THINK THE AVIATION INDUSTRY HAS A DIFFERENT  CULTURE TO OTHER INDUSTRY SECTORS?</a:t>
            </a:r>
          </a:p>
          <a:p>
            <a:r>
              <a:rPr lang="en-US" smtClean="0"/>
              <a:t>COULD WE INTRO QUESTIONNAIRE?</a:t>
            </a:r>
          </a:p>
          <a:p>
            <a:r>
              <a:rPr lang="en-US" smtClean="0"/>
              <a:t>CONTEXT FOR THE TALK IS ORGANISATIONAL CULTURE </a:t>
            </a:r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2354EA-1697-483F-96F3-94312AC579E7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1433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0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SO WHAT IS CULTURE ?</a:t>
            </a:r>
          </a:p>
          <a:p>
            <a:r>
              <a:rPr lang="en-US" smtClean="0"/>
              <a:t>PLAYS AN IMPORTANT PART IN CHANGE</a:t>
            </a:r>
          </a:p>
          <a:p>
            <a:r>
              <a:rPr lang="en-US" smtClean="0"/>
              <a:t>HOW WOULD YOU DESCRIBE YOUR  CULTURE?</a:t>
            </a:r>
          </a:p>
          <a:p>
            <a:r>
              <a:rPr lang="en-US" smtClean="0"/>
              <a:t>DO YOU THINK THE AVIATION INDUSTRY HAS A DIFFERENT  CULTURE TO OTHER INDUSTRY SECTORS?</a:t>
            </a:r>
          </a:p>
          <a:p>
            <a:r>
              <a:rPr lang="en-US" smtClean="0"/>
              <a:t>COULD WE INTRO QUESTIONNAIRE?</a:t>
            </a:r>
          </a:p>
          <a:p>
            <a:r>
              <a:rPr lang="en-US" smtClean="0"/>
              <a:t>CONTEXT FOR THE TALK IS ORGANISATIONAL CULTURE </a:t>
            </a:r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BA3DB8-EF31-4FC6-ACAC-42BEE8287E76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1536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SO WHAT IS CULTURE ?</a:t>
            </a:r>
          </a:p>
          <a:p>
            <a:r>
              <a:rPr lang="en-US" smtClean="0"/>
              <a:t>PLAYS AN IMPORTANT PART IN CHANGE</a:t>
            </a:r>
          </a:p>
          <a:p>
            <a:r>
              <a:rPr lang="en-US" smtClean="0"/>
              <a:t>HOW WOULD YOU DESCRIBE YOUR  CULTURE?</a:t>
            </a:r>
          </a:p>
          <a:p>
            <a:r>
              <a:rPr lang="en-US" smtClean="0"/>
              <a:t>DO YOU THINK THE AVIATION INDUSTRY HAS A DIFFERENT  CULTURE TO OTHER INDUSTRY SECTORS?</a:t>
            </a:r>
          </a:p>
          <a:p>
            <a:r>
              <a:rPr lang="en-US" smtClean="0"/>
              <a:t>COULD WE INTRO QUESTIONNAIRE?</a:t>
            </a:r>
          </a:p>
          <a:p>
            <a:r>
              <a:rPr lang="en-US" smtClean="0"/>
              <a:t>CONTEXT FOR THE TALK IS ORGANISATIONAL CULTURE </a:t>
            </a:r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A40E92-79A9-4612-89E5-222837249F6A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1638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SO WHAT IS CULTURE ?</a:t>
            </a:r>
          </a:p>
          <a:p>
            <a:r>
              <a:rPr lang="en-US" smtClean="0"/>
              <a:t>PLAYS AN IMPORTANT PART IN CHANGE</a:t>
            </a:r>
          </a:p>
          <a:p>
            <a:r>
              <a:rPr lang="en-US" smtClean="0"/>
              <a:t>HOW WOULD YOU DESCRIBE YOUR  CULTURE?</a:t>
            </a:r>
          </a:p>
          <a:p>
            <a:r>
              <a:rPr lang="en-US" smtClean="0"/>
              <a:t>DO YOU THINK THE AVIATION INDUSTRY HAS A DIFFERENT  CULTURE TO OTHER INDUSTRY SECTORS?</a:t>
            </a:r>
          </a:p>
          <a:p>
            <a:r>
              <a:rPr lang="en-US" smtClean="0"/>
              <a:t>COULD WE INTRO QUESTIONNAIRE?</a:t>
            </a:r>
          </a:p>
          <a:p>
            <a:r>
              <a:rPr lang="en-US" smtClean="0"/>
              <a:t>CONTEXT FOR THE TALK IS ORGANISATIONAL CULTURE </a:t>
            </a:r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1927DF-7A17-41AE-8D83-37DC7BF0B999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1741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2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SO WHAT IS CULTURE ?</a:t>
            </a:r>
          </a:p>
          <a:p>
            <a:r>
              <a:rPr lang="en-US" smtClean="0"/>
              <a:t>PLAYS AN IMPORTANT PART IN CHANGE</a:t>
            </a:r>
          </a:p>
          <a:p>
            <a:r>
              <a:rPr lang="en-US" smtClean="0"/>
              <a:t>HOW WOULD YOU DESCRIBE YOUR  CULTURE?</a:t>
            </a:r>
          </a:p>
          <a:p>
            <a:r>
              <a:rPr lang="en-US" smtClean="0"/>
              <a:t>DO YOU THINK THE AVIATION INDUSTRY HAS A DIFFERENT  CULTURE TO OTHER INDUSTRY SECTORS?</a:t>
            </a:r>
          </a:p>
          <a:p>
            <a:r>
              <a:rPr lang="en-US" smtClean="0"/>
              <a:t>COULD WE INTRO QUESTIONNAIRE?</a:t>
            </a:r>
          </a:p>
          <a:p>
            <a:r>
              <a:rPr lang="en-US" smtClean="0"/>
              <a:t>CONTEXT FOR THE TALK IS ORGANISATIONAL CULTURE </a:t>
            </a:r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BC378E-B67D-4871-B6A7-ED9099EC3823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1843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6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SO WHAT IS CULTURE ?</a:t>
            </a:r>
          </a:p>
          <a:p>
            <a:r>
              <a:rPr lang="en-US" smtClean="0"/>
              <a:t>PLAYS AN IMPORTANT PART IN CHANGE</a:t>
            </a:r>
          </a:p>
          <a:p>
            <a:r>
              <a:rPr lang="en-US" smtClean="0"/>
              <a:t>HOW WOULD YOU DESCRIBE YOUR  CULTURE?</a:t>
            </a:r>
          </a:p>
          <a:p>
            <a:r>
              <a:rPr lang="en-US" smtClean="0"/>
              <a:t>DO YOU THINK THE AVIATION INDUSTRY HAS A DIFFERENT  CULTURE TO OTHER INDUSTRY SECTORS?</a:t>
            </a:r>
          </a:p>
          <a:p>
            <a:r>
              <a:rPr lang="en-US" smtClean="0"/>
              <a:t>COULD WE INTRO QUESTIONNAIRE?</a:t>
            </a:r>
          </a:p>
          <a:p>
            <a:r>
              <a:rPr lang="en-US" smtClean="0"/>
              <a:t>CONTEXT FOR THE TALK IS ORGANISATIONAL CULTURE </a:t>
            </a:r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6B9E8D-A814-4468-AABC-6DBE2F9C02E7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1945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HR HAS IMPORTANT ROLE TO PLAY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68105-783E-402B-9F74-0CF6AE1B21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3D2B6-49D6-4E73-8FEC-E79F74E1B6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37DE8-39CE-44E8-8BD4-1635D7196D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51B2E-5BD9-4E7E-A18B-27EEAE2D39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D66C5-D159-4D9F-B945-AAF076E07A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10749-D630-4882-8565-9DCFE7F357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91B9D-8072-4B9E-A995-CEA4207B59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67BFB-C593-4336-B6E1-F542A81C08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A979A9-FC4A-4917-9D8E-00BDB88CF0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4FA32-B1EA-42DC-8DD8-CEBAC958EB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07A8D-FE76-47FA-A6DE-EEFDAA99B3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533400" y="304800"/>
            <a:ext cx="7924800" cy="1200150"/>
          </a:xfrm>
          <a:prstGeom prst="rect">
            <a:avLst/>
          </a:prstGeom>
          <a:solidFill>
            <a:srgbClr val="EAEAEA">
              <a:alpha val="64999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C0C0C0"/>
              </a:solidFill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0" y="336550"/>
            <a:ext cx="617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442FC12-0CE1-4172-85AA-093D3FE562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0" name="Picture 20" descr="PF_image[1]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33400" y="304800"/>
            <a:ext cx="1676400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720975"/>
            <a:ext cx="7848600" cy="1089025"/>
          </a:xfrm>
        </p:spPr>
        <p:txBody>
          <a:bodyPr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/>
            </a:r>
            <a:br>
              <a:rPr lang="en-US" smtClean="0">
                <a:solidFill>
                  <a:schemeClr val="tx1"/>
                </a:solidFill>
              </a:rPr>
            </a:br>
            <a:r>
              <a:rPr lang="en-US" smtClean="0">
                <a:solidFill>
                  <a:schemeClr val="tx1"/>
                </a:solidFill>
              </a:rPr>
              <a:t>“Beyond HR Transformation: Seize New Opportunities Through Value Added HR”</a:t>
            </a:r>
            <a:br>
              <a:rPr lang="en-US" smtClean="0">
                <a:solidFill>
                  <a:schemeClr val="tx1"/>
                </a:solidFill>
              </a:rPr>
            </a:br>
            <a:endParaRPr lang="en-US" smtClean="0">
              <a:solidFill>
                <a:srgbClr val="C01212"/>
              </a:solidFill>
            </a:endParaRPr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419600"/>
            <a:ext cx="6400800" cy="121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smtClean="0"/>
              <a:t>Asma Bajawa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Managing Director, PeopleFirst 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 4</a:t>
            </a:r>
            <a:r>
              <a:rPr lang="en-US" sz="2000" baseline="30000" smtClean="0"/>
              <a:t>th</a:t>
            </a:r>
            <a:r>
              <a:rPr lang="en-US" sz="2000" smtClean="0"/>
              <a:t> August 2010</a:t>
            </a:r>
          </a:p>
        </p:txBody>
      </p:sp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381000" y="304800"/>
            <a:ext cx="85344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053" name="Rectangle 8"/>
          <p:cNvSpPr>
            <a:spLocks noChangeArrowheads="1"/>
          </p:cNvSpPr>
          <p:nvPr/>
        </p:nvSpPr>
        <p:spPr bwMode="auto">
          <a:xfrm>
            <a:off x="457200" y="0"/>
            <a:ext cx="8229600" cy="18288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pic>
        <p:nvPicPr>
          <p:cNvPr id="2054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5838825"/>
            <a:ext cx="2057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0" descr="PF_image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050" y="381000"/>
            <a:ext cx="2419350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9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3253C36-0B39-4469-88E0-2D7BE9E0EE30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2286000" y="336550"/>
            <a:ext cx="617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en-US" sz="2400">
                <a:solidFill>
                  <a:srgbClr val="C01212"/>
                </a:solidFill>
              </a:rPr>
              <a:t>Role of an Effective HR Function</a:t>
            </a:r>
          </a:p>
        </p:txBody>
      </p:sp>
      <p:sp>
        <p:nvSpPr>
          <p:cNvPr id="14" name="Flowchart: Alternate Process 13"/>
          <p:cNvSpPr/>
          <p:nvPr/>
        </p:nvSpPr>
        <p:spPr bwMode="auto">
          <a:xfrm>
            <a:off x="1371600" y="2514600"/>
            <a:ext cx="1600200" cy="266700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1600" dirty="0">
                <a:solidFill>
                  <a:schemeClr val="bg1"/>
                </a:solidFill>
              </a:rPr>
              <a:t>Develop and </a:t>
            </a:r>
          </a:p>
          <a:p>
            <a:pPr>
              <a:defRPr/>
            </a:pPr>
            <a:r>
              <a:rPr lang="en-US" sz="1600" dirty="0">
                <a:solidFill>
                  <a:schemeClr val="bg1"/>
                </a:solidFill>
              </a:rPr>
              <a:t>deliver HR </a:t>
            </a:r>
          </a:p>
          <a:p>
            <a:pPr>
              <a:defRPr/>
            </a:pPr>
            <a:r>
              <a:rPr lang="en-US" sz="1600" dirty="0">
                <a:solidFill>
                  <a:schemeClr val="bg1"/>
                </a:solidFill>
              </a:rPr>
              <a:t>strategy in </a:t>
            </a:r>
          </a:p>
          <a:p>
            <a:pPr>
              <a:defRPr/>
            </a:pPr>
            <a:r>
              <a:rPr lang="en-US" sz="1600" dirty="0">
                <a:solidFill>
                  <a:schemeClr val="bg1"/>
                </a:solidFill>
              </a:rPr>
              <a:t>line with </a:t>
            </a:r>
          </a:p>
          <a:p>
            <a:pPr>
              <a:defRPr/>
            </a:pPr>
            <a:r>
              <a:rPr lang="en-US" sz="1600" dirty="0">
                <a:solidFill>
                  <a:schemeClr val="bg1"/>
                </a:solidFill>
              </a:rPr>
              <a:t>Corporate </a:t>
            </a:r>
          </a:p>
          <a:p>
            <a:pPr>
              <a:defRPr/>
            </a:pPr>
            <a:r>
              <a:rPr lang="en-US" sz="1600" dirty="0">
                <a:solidFill>
                  <a:schemeClr val="bg1"/>
                </a:solidFill>
              </a:rPr>
              <a:t>Objectives </a:t>
            </a: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15" name="Flowchart: Alternate Process 14"/>
          <p:cNvSpPr/>
          <p:nvPr/>
        </p:nvSpPr>
        <p:spPr bwMode="auto">
          <a:xfrm>
            <a:off x="3657600" y="2514600"/>
            <a:ext cx="1600200" cy="266700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1600" dirty="0">
                <a:solidFill>
                  <a:schemeClr val="bg1"/>
                </a:solidFill>
              </a:rPr>
              <a:t>Manage </a:t>
            </a:r>
          </a:p>
          <a:p>
            <a:pPr>
              <a:defRPr/>
            </a:pPr>
            <a:r>
              <a:rPr lang="en-US" sz="1600" dirty="0">
                <a:solidFill>
                  <a:schemeClr val="bg1"/>
                </a:solidFill>
              </a:rPr>
              <a:t>Employee</a:t>
            </a:r>
          </a:p>
          <a:p>
            <a:pPr>
              <a:defRPr/>
            </a:pPr>
            <a:r>
              <a:rPr lang="en-US" sz="1600" dirty="0">
                <a:solidFill>
                  <a:schemeClr val="bg1"/>
                </a:solidFill>
              </a:rPr>
              <a:t>Lifecycle </a:t>
            </a: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16" name="Flowchart: Alternate Process 15"/>
          <p:cNvSpPr/>
          <p:nvPr/>
        </p:nvSpPr>
        <p:spPr bwMode="auto">
          <a:xfrm>
            <a:off x="5943600" y="2514600"/>
            <a:ext cx="1600200" cy="266700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1600" dirty="0">
                <a:solidFill>
                  <a:schemeClr val="bg1"/>
                </a:solidFill>
              </a:rPr>
              <a:t>Develop</a:t>
            </a:r>
          </a:p>
          <a:p>
            <a:pPr>
              <a:defRPr/>
            </a:pPr>
            <a:r>
              <a:rPr lang="en-US" sz="1600" dirty="0">
                <a:solidFill>
                  <a:schemeClr val="bg1"/>
                </a:solidFill>
              </a:rPr>
              <a:t> Employer</a:t>
            </a:r>
          </a:p>
          <a:p>
            <a:pPr>
              <a:defRPr/>
            </a:pPr>
            <a:r>
              <a:rPr lang="en-US" sz="1600" dirty="0">
                <a:solidFill>
                  <a:schemeClr val="bg1"/>
                </a:solidFill>
              </a:rPr>
              <a:t> Brand</a:t>
            </a: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17" name="Right Arrow 16"/>
          <p:cNvSpPr/>
          <p:nvPr/>
        </p:nvSpPr>
        <p:spPr bwMode="auto">
          <a:xfrm>
            <a:off x="3124200" y="3657600"/>
            <a:ext cx="381000" cy="304800"/>
          </a:xfrm>
          <a:prstGeom prst="rightArrow">
            <a:avLst/>
          </a:prstGeom>
          <a:solidFill>
            <a:schemeClr val="bg1"/>
          </a:solidFill>
          <a:ln w="2857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GB" dirty="0"/>
          </a:p>
        </p:txBody>
      </p:sp>
      <p:sp>
        <p:nvSpPr>
          <p:cNvPr id="18" name="Right Arrow 17"/>
          <p:cNvSpPr/>
          <p:nvPr/>
        </p:nvSpPr>
        <p:spPr bwMode="auto">
          <a:xfrm>
            <a:off x="5410200" y="3657600"/>
            <a:ext cx="381000" cy="304800"/>
          </a:xfrm>
          <a:prstGeom prst="rightArrow">
            <a:avLst/>
          </a:prstGeom>
          <a:solidFill>
            <a:schemeClr val="bg1"/>
          </a:solidFill>
          <a:ln w="2857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GB" dirty="0"/>
          </a:p>
        </p:txBody>
      </p:sp>
      <p:sp>
        <p:nvSpPr>
          <p:cNvPr id="19" name="Left-Right Arrow 18"/>
          <p:cNvSpPr/>
          <p:nvPr/>
        </p:nvSpPr>
        <p:spPr bwMode="auto">
          <a:xfrm>
            <a:off x="1447800" y="5486400"/>
            <a:ext cx="6019800" cy="762000"/>
          </a:xfrm>
          <a:prstGeom prst="leftRightArrow">
            <a:avLst/>
          </a:prstGeom>
          <a:solidFill>
            <a:schemeClr val="accent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Strategic Alignment and Customer Focus</a:t>
            </a:r>
            <a:endParaRPr lang="en-GB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9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B593A3B-8AE5-490B-BE64-35829201AC4E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2286000" y="336550"/>
            <a:ext cx="617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en-US" sz="2400">
                <a:solidFill>
                  <a:srgbClr val="C01212"/>
                </a:solidFill>
              </a:rPr>
              <a:t>What is Value Added HR?  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001000" cy="4572000"/>
          </a:xfrm>
          <a:noFill/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sz="1600" smtClean="0"/>
              <a:t>Value  added refers directly to a product or service that increases the worth or benefit to customers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600" smtClean="0"/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sz="1600" smtClean="0"/>
              <a:t>Who are our customers?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600" smtClean="0"/>
              <a:t>Employees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600" smtClean="0"/>
              <a:t>Managers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600" smtClean="0"/>
              <a:t>Customers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600" smtClean="0"/>
              <a:t>Shareholders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endParaRPr lang="en-US" sz="1600" smtClean="0"/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sz="1600" smtClean="0"/>
              <a:t>It is important to understand what is that your customer values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endParaRPr lang="en-US" sz="1600" smtClean="0"/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sz="1600" smtClean="0"/>
              <a:t>To appreciate the added value of HR we need  a </a:t>
            </a:r>
            <a:r>
              <a:rPr lang="en-US" sz="1600" smtClean="0">
                <a:solidFill>
                  <a:srgbClr val="FF0000"/>
                </a:solidFill>
              </a:rPr>
              <a:t>‘</a:t>
            </a:r>
            <a:r>
              <a:rPr lang="en-US" sz="1600" smtClean="0">
                <a:solidFill>
                  <a:srgbClr val="C00000"/>
                </a:solidFill>
              </a:rPr>
              <a:t>measure of the impact’ </a:t>
            </a:r>
            <a:r>
              <a:rPr lang="en-US" sz="1600" smtClean="0"/>
              <a:t>on each of our customers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600" smtClean="0"/>
          </a:p>
          <a:p>
            <a:pPr>
              <a:lnSpc>
                <a:spcPct val="80000"/>
              </a:lnSpc>
              <a:buFontTx/>
              <a:buNone/>
            </a:pPr>
            <a:endParaRPr lang="en-US" sz="1400" smtClean="0"/>
          </a:p>
          <a:p>
            <a:pPr>
              <a:lnSpc>
                <a:spcPct val="80000"/>
              </a:lnSpc>
              <a:buFontTx/>
              <a:buNone/>
            </a:pPr>
            <a:endParaRPr lang="en-US" sz="1400" smtClean="0"/>
          </a:p>
          <a:p>
            <a:pPr>
              <a:lnSpc>
                <a:spcPct val="80000"/>
              </a:lnSpc>
              <a:buFontTx/>
              <a:buNone/>
            </a:pPr>
            <a:endParaRPr lang="en-US" sz="1400" smtClean="0"/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endParaRPr lang="en-US" sz="1400" smtClean="0"/>
          </a:p>
          <a:p>
            <a:pPr>
              <a:lnSpc>
                <a:spcPct val="80000"/>
              </a:lnSpc>
              <a:buFontTx/>
              <a:buNone/>
            </a:pPr>
            <a:endParaRPr lang="en-US" sz="1400" smtClean="0"/>
          </a:p>
          <a:p>
            <a:pPr>
              <a:lnSpc>
                <a:spcPct val="80000"/>
              </a:lnSpc>
              <a:buFontTx/>
              <a:buNone/>
            </a:pPr>
            <a:endParaRPr lang="en-US" sz="1800" i="1" smtClean="0"/>
          </a:p>
          <a:p>
            <a:pPr>
              <a:lnSpc>
                <a:spcPct val="80000"/>
              </a:lnSpc>
              <a:buFontTx/>
              <a:buNone/>
            </a:pPr>
            <a:endParaRPr lang="en-US" sz="1800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9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9BDA2AC-C4E0-4276-BF44-EF4638C992A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2286000" y="336550"/>
            <a:ext cx="617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en-US" sz="2400">
                <a:solidFill>
                  <a:srgbClr val="C01212"/>
                </a:solidFill>
              </a:rPr>
              <a:t>Measuring Value 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001000" cy="4572000"/>
          </a:xfrm>
          <a:noFill/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sz="1800" smtClean="0"/>
              <a:t>In order to measure how much value HR adds to a business we need to refocus on what it is we measure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sz="1800" smtClean="0"/>
              <a:t>Internal operational measures traditionally track activity cost and quality but as HR transforms to be more business oriented traditional measures may no longer apply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sz="1800" smtClean="0"/>
              <a:t>Measures should be realigned so that they are business driven not HR driven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sz="1800" smtClean="0"/>
              <a:t>Quantify impact on business performance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sz="1800" smtClean="0"/>
              <a:t>Innovative measures that demonstrate the value add of HR by driving business performance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sz="1800" smtClean="0"/>
              <a:t>HR measures need to be realigned to activities and behaviours of HR professionals and line managers if HR practices are to impact the bottom line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sz="1800" smtClean="0"/>
              <a:t>Customer Measures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800" smtClean="0"/>
              <a:t>Employee satisfaction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800" smtClean="0"/>
              <a:t>HR practices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800" smtClean="0"/>
              <a:t>Customer satisfaction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800" smtClean="0"/>
              <a:t>Market Value 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endParaRPr lang="en-US" sz="1800" smtClean="0"/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endParaRPr lang="en-US" sz="1800" smtClean="0"/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endParaRPr lang="en-US" sz="1800" smtClean="0"/>
          </a:p>
          <a:p>
            <a:pPr>
              <a:lnSpc>
                <a:spcPct val="80000"/>
              </a:lnSpc>
              <a:buFontTx/>
              <a:buNone/>
            </a:pPr>
            <a:endParaRPr lang="en-US" sz="1800" smtClean="0"/>
          </a:p>
          <a:p>
            <a:pPr>
              <a:lnSpc>
                <a:spcPct val="80000"/>
              </a:lnSpc>
              <a:buFontTx/>
              <a:buNone/>
            </a:pPr>
            <a:endParaRPr lang="en-US" sz="1800" smtClean="0"/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endParaRPr lang="en-US" sz="1800" smtClean="0"/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endParaRPr lang="en-US" sz="1800" smtClean="0"/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endParaRPr lang="en-US" sz="1800" smtClean="0"/>
          </a:p>
          <a:p>
            <a:pPr>
              <a:lnSpc>
                <a:spcPct val="80000"/>
              </a:lnSpc>
              <a:buFontTx/>
              <a:buNone/>
            </a:pPr>
            <a:endParaRPr lang="en-US" sz="1800" smtClean="0"/>
          </a:p>
          <a:p>
            <a:pPr>
              <a:lnSpc>
                <a:spcPct val="80000"/>
              </a:lnSpc>
              <a:buFontTx/>
              <a:buNone/>
            </a:pPr>
            <a:endParaRPr lang="en-US" sz="1800" smtClean="0"/>
          </a:p>
          <a:p>
            <a:pPr>
              <a:lnSpc>
                <a:spcPct val="80000"/>
              </a:lnSpc>
              <a:buFontTx/>
              <a:buNone/>
            </a:pPr>
            <a:endParaRPr lang="en-US" sz="1800" smtClean="0"/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endParaRPr lang="en-US" sz="1800" smtClean="0"/>
          </a:p>
          <a:p>
            <a:pPr>
              <a:lnSpc>
                <a:spcPct val="80000"/>
              </a:lnSpc>
              <a:buFontTx/>
              <a:buNone/>
            </a:pPr>
            <a:endParaRPr lang="en-US" sz="1800" smtClean="0"/>
          </a:p>
          <a:p>
            <a:pPr>
              <a:lnSpc>
                <a:spcPct val="80000"/>
              </a:lnSpc>
              <a:buFontTx/>
              <a:buNone/>
            </a:pPr>
            <a:endParaRPr lang="en-US" sz="1800" i="1" smtClean="0"/>
          </a:p>
          <a:p>
            <a:pPr>
              <a:lnSpc>
                <a:spcPct val="80000"/>
              </a:lnSpc>
              <a:buFontTx/>
              <a:buNone/>
            </a:pPr>
            <a:endParaRPr lang="en-US" sz="1800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9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466F591-212C-4C90-B6A6-81B683A3FF7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2286000" y="336550"/>
            <a:ext cx="617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en-US" sz="2400">
                <a:solidFill>
                  <a:srgbClr val="C01212"/>
                </a:solidFill>
              </a:rPr>
              <a:t>Measuring Value 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001000" cy="4572000"/>
          </a:xfrm>
          <a:noFill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sz="1800" smtClean="0"/>
          </a:p>
          <a:p>
            <a:pPr>
              <a:lnSpc>
                <a:spcPct val="80000"/>
              </a:lnSpc>
              <a:buFontTx/>
              <a:buNone/>
            </a:pPr>
            <a:endParaRPr lang="en-US" sz="1800" smtClean="0"/>
          </a:p>
          <a:p>
            <a:pPr>
              <a:lnSpc>
                <a:spcPct val="80000"/>
              </a:lnSpc>
              <a:buFontTx/>
              <a:buNone/>
            </a:pPr>
            <a:endParaRPr lang="en-US" sz="1800" smtClean="0"/>
          </a:p>
          <a:p>
            <a:pPr>
              <a:lnSpc>
                <a:spcPct val="80000"/>
              </a:lnSpc>
              <a:buFontTx/>
              <a:buNone/>
            </a:pPr>
            <a:endParaRPr lang="en-US" sz="1800" smtClean="0"/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800" smtClean="0"/>
              <a:t>“What you measure is what you get’’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1800" smtClean="0"/>
              <a:t>						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1800" smtClean="0"/>
              <a:t>					Kaplan &amp; Norton 1992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endParaRPr lang="en-US" sz="1800" smtClean="0"/>
          </a:p>
          <a:p>
            <a:pPr>
              <a:lnSpc>
                <a:spcPct val="80000"/>
              </a:lnSpc>
              <a:buFontTx/>
              <a:buNone/>
            </a:pPr>
            <a:endParaRPr lang="en-US" sz="1800" smtClean="0"/>
          </a:p>
          <a:p>
            <a:pPr>
              <a:lnSpc>
                <a:spcPct val="80000"/>
              </a:lnSpc>
              <a:buFontTx/>
              <a:buNone/>
            </a:pPr>
            <a:endParaRPr lang="en-US" sz="1400" smtClean="0"/>
          </a:p>
          <a:p>
            <a:pPr>
              <a:lnSpc>
                <a:spcPct val="80000"/>
              </a:lnSpc>
              <a:buFontTx/>
              <a:buNone/>
            </a:pPr>
            <a:endParaRPr lang="en-US" sz="1400" smtClean="0"/>
          </a:p>
          <a:p>
            <a:pPr>
              <a:lnSpc>
                <a:spcPct val="80000"/>
              </a:lnSpc>
              <a:buFontTx/>
              <a:buNone/>
            </a:pPr>
            <a:endParaRPr lang="en-US" sz="1400" smtClean="0"/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endParaRPr lang="en-US" sz="1400" smtClean="0"/>
          </a:p>
          <a:p>
            <a:pPr>
              <a:lnSpc>
                <a:spcPct val="80000"/>
              </a:lnSpc>
              <a:buFontTx/>
              <a:buNone/>
            </a:pPr>
            <a:endParaRPr lang="en-US" sz="1400" smtClean="0"/>
          </a:p>
          <a:p>
            <a:pPr>
              <a:lnSpc>
                <a:spcPct val="80000"/>
              </a:lnSpc>
              <a:buFontTx/>
              <a:buNone/>
            </a:pPr>
            <a:endParaRPr lang="en-US" sz="1800" i="1" smtClean="0"/>
          </a:p>
          <a:p>
            <a:pPr>
              <a:lnSpc>
                <a:spcPct val="80000"/>
              </a:lnSpc>
              <a:buFontTx/>
              <a:buNone/>
            </a:pPr>
            <a:endParaRPr lang="en-US" sz="1800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9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506327A-1693-4B85-964F-39AE9C4571A1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2286000" y="336550"/>
            <a:ext cx="617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en-US" sz="2400">
                <a:solidFill>
                  <a:srgbClr val="C01212"/>
                </a:solidFill>
              </a:rPr>
              <a:t>Business Drivers for Value Added HR 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001000" cy="45720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q"/>
              <a:defRPr/>
            </a:pPr>
            <a:endParaRPr lang="en-US" sz="1600" dirty="0" smtClean="0"/>
          </a:p>
          <a:p>
            <a:pPr>
              <a:lnSpc>
                <a:spcPct val="80000"/>
              </a:lnSpc>
              <a:buFont typeface="Wingdings" pitchFamily="2" charset="2"/>
              <a:buChar char="q"/>
              <a:defRPr/>
            </a:pPr>
            <a:endParaRPr lang="en-US" sz="1800" dirty="0" smtClean="0"/>
          </a:p>
          <a:p>
            <a:pPr>
              <a:lnSpc>
                <a:spcPct val="80000"/>
              </a:lnSpc>
              <a:buFont typeface="Wingdings" pitchFamily="2" charset="2"/>
              <a:buChar char="q"/>
              <a:defRPr/>
            </a:pPr>
            <a:endParaRPr lang="en-US" sz="1800" dirty="0" smtClean="0"/>
          </a:p>
          <a:p>
            <a:pPr lvl="6">
              <a:lnSpc>
                <a:spcPct val="80000"/>
              </a:lnSpc>
              <a:buFont typeface="Wingdings" pitchFamily="2" charset="2"/>
              <a:buChar char="q"/>
              <a:defRPr/>
            </a:pPr>
            <a:endParaRPr lang="en-US" sz="600" dirty="0" smtClean="0"/>
          </a:p>
          <a:p>
            <a:pPr>
              <a:lnSpc>
                <a:spcPct val="80000"/>
              </a:lnSpc>
              <a:buFont typeface="Wingdings" pitchFamily="2" charset="2"/>
              <a:buChar char="q"/>
              <a:defRPr/>
            </a:pPr>
            <a:endParaRPr lang="en-US" sz="1800" dirty="0" smtClean="0"/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1400" dirty="0" smtClean="0"/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1400" dirty="0" smtClean="0"/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1400" dirty="0" smtClean="0"/>
          </a:p>
          <a:p>
            <a:pPr>
              <a:lnSpc>
                <a:spcPct val="80000"/>
              </a:lnSpc>
              <a:buFont typeface="Wingdings" pitchFamily="2" charset="2"/>
              <a:buChar char="q"/>
              <a:defRPr/>
            </a:pPr>
            <a:endParaRPr lang="en-US" sz="1400" dirty="0" smtClean="0"/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1400" dirty="0" smtClean="0"/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1800" i="1" dirty="0" smtClean="0"/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1800" i="1" dirty="0" smtClean="0"/>
          </a:p>
        </p:txBody>
      </p:sp>
      <p:pic>
        <p:nvPicPr>
          <p:cNvPr id="7173" name="Picture 7" descr="logo"/>
          <p:cNvPicPr>
            <a:picLocks noChangeAspect="1" noChangeArrowheads="1"/>
          </p:cNvPicPr>
          <p:nvPr/>
        </p:nvPicPr>
        <p:blipFill>
          <a:blip r:embed="rId3" cstate="print"/>
          <a:srcRect r="2"/>
          <a:stretch>
            <a:fillRect/>
          </a:stretch>
        </p:blipFill>
        <p:spPr bwMode="auto">
          <a:xfrm>
            <a:off x="547688" y="1752600"/>
            <a:ext cx="12303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14" descr="logo_branding_no_stra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1025" y="4038600"/>
            <a:ext cx="12477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6" descr="DuLogo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0" y="2895600"/>
            <a:ext cx="7620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6100" y="5181600"/>
            <a:ext cx="1062038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4"/>
          <p:cNvSpPr txBox="1">
            <a:spLocks noChangeArrowheads="1"/>
          </p:cNvSpPr>
          <p:nvPr/>
        </p:nvSpPr>
        <p:spPr bwMode="auto">
          <a:xfrm>
            <a:off x="2438400" y="1752600"/>
            <a:ext cx="6248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0" hangingPunct="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en-US" sz="1600" kern="0" dirty="0">
                <a:latin typeface="+mn-lt"/>
                <a:cs typeface="+mn-cs"/>
              </a:rPr>
              <a:t>New ownership, shift from government to a market driven focus. Strategy to increase market share through global acquisitions and growth of organisational capability</a:t>
            </a:r>
          </a:p>
          <a:p>
            <a:pPr marL="342900" indent="-342900" algn="l" eaLnBrk="0" hangingPunct="0">
              <a:lnSpc>
                <a:spcPct val="80000"/>
              </a:lnSpc>
              <a:spcBef>
                <a:spcPct val="20000"/>
              </a:spcBef>
              <a:defRPr/>
            </a:pPr>
            <a:endParaRPr lang="en-US" sz="1600" kern="0" dirty="0">
              <a:latin typeface="+mn-lt"/>
              <a:cs typeface="+mn-cs"/>
            </a:endParaRPr>
          </a:p>
          <a:p>
            <a:pPr marL="342900" indent="-342900" algn="l" eaLnBrk="0" hangingPunct="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q"/>
              <a:defRPr/>
            </a:pPr>
            <a:endParaRPr lang="en-US" sz="1600" kern="0" dirty="0">
              <a:latin typeface="+mn-lt"/>
              <a:cs typeface="+mn-cs"/>
            </a:endParaRPr>
          </a:p>
          <a:p>
            <a:pPr marL="342900" indent="-342900" algn="l" eaLnBrk="0" hangingPunct="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en-US" sz="1600" kern="0" dirty="0">
                <a:latin typeface="+mn-lt"/>
                <a:cs typeface="+mn-cs"/>
              </a:rPr>
              <a:t>Start up, new entrant to market, Strong focus on customer and brand development through Innovative, and creative products and services attracting top talent </a:t>
            </a:r>
          </a:p>
          <a:p>
            <a:pPr marL="342900" indent="-342900" algn="l" eaLnBrk="0" hangingPunct="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q"/>
              <a:defRPr/>
            </a:pPr>
            <a:endParaRPr lang="en-US" sz="1600" kern="0" dirty="0">
              <a:latin typeface="+mn-lt"/>
              <a:cs typeface="+mn-cs"/>
            </a:endParaRPr>
          </a:p>
          <a:p>
            <a:pPr marL="342900" indent="-342900" algn="l" eaLnBrk="0" hangingPunct="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q"/>
              <a:defRPr/>
            </a:pPr>
            <a:endParaRPr lang="en-US" sz="1600" kern="0" dirty="0">
              <a:latin typeface="+mn-lt"/>
              <a:cs typeface="+mn-cs"/>
            </a:endParaRPr>
          </a:p>
          <a:p>
            <a:pPr marL="342900" indent="-342900" algn="l" eaLnBrk="0" hangingPunct="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en-US" sz="1600" kern="0" dirty="0">
                <a:latin typeface="+mn-lt"/>
                <a:cs typeface="+mn-cs"/>
              </a:rPr>
              <a:t>Shareholder driven change to implement best practices across core HR practices to increase market value and return on investment in readiness for sale </a:t>
            </a:r>
          </a:p>
          <a:p>
            <a:pPr marL="342900" indent="-342900" algn="l" eaLnBrk="0" hangingPunct="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q"/>
              <a:defRPr/>
            </a:pPr>
            <a:endParaRPr lang="en-US" sz="1600" kern="0" dirty="0">
              <a:latin typeface="+mn-lt"/>
              <a:cs typeface="+mn-cs"/>
            </a:endParaRPr>
          </a:p>
          <a:p>
            <a:pPr marL="342900" indent="-342900" algn="l" eaLnBrk="0" hangingPunct="0">
              <a:lnSpc>
                <a:spcPct val="80000"/>
              </a:lnSpc>
              <a:spcBef>
                <a:spcPct val="20000"/>
              </a:spcBef>
              <a:defRPr/>
            </a:pPr>
            <a:endParaRPr lang="en-US" sz="1600" kern="0" dirty="0">
              <a:latin typeface="+mn-lt"/>
              <a:cs typeface="+mn-cs"/>
            </a:endParaRPr>
          </a:p>
          <a:p>
            <a:pPr marL="342900" indent="-342900" algn="l" eaLnBrk="0" hangingPunct="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en-US" sz="1600" kern="0" dirty="0">
                <a:latin typeface="+mn-lt"/>
                <a:cs typeface="+mn-cs"/>
              </a:rPr>
              <a:t>Privatisation of the Department of Civil Aviation Abu Dhabi with the strategic objective of establishing a world class airports management company</a:t>
            </a:r>
            <a:r>
              <a:rPr lang="en-US" sz="1600" kern="0" dirty="0">
                <a:solidFill>
                  <a:srgbClr val="C00000"/>
                </a:solidFill>
                <a:latin typeface="+mn-lt"/>
                <a:cs typeface="+mn-cs"/>
              </a:rPr>
              <a:t>.</a:t>
            </a:r>
          </a:p>
          <a:p>
            <a:pPr marL="342900" indent="-342900" algn="l" eaLnBrk="0" hangingPunct="0">
              <a:lnSpc>
                <a:spcPct val="80000"/>
              </a:lnSpc>
              <a:spcBef>
                <a:spcPct val="20000"/>
              </a:spcBef>
              <a:defRPr/>
            </a:pPr>
            <a:endParaRPr lang="en-US" kern="0" dirty="0">
              <a:latin typeface="+mn-lt"/>
              <a:cs typeface="+mn-cs"/>
            </a:endParaRPr>
          </a:p>
          <a:p>
            <a:pPr marL="342900" indent="-342900" algn="l" eaLnBrk="0" hangingPunct="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q"/>
              <a:defRPr/>
            </a:pPr>
            <a:endParaRPr lang="en-US" kern="0" dirty="0">
              <a:latin typeface="+mn-lt"/>
              <a:cs typeface="+mn-cs"/>
            </a:endParaRPr>
          </a:p>
          <a:p>
            <a:pPr marL="342900" indent="-342900" algn="l" eaLnBrk="0" hangingPunct="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q"/>
              <a:defRPr/>
            </a:pPr>
            <a:endParaRPr lang="en-US" kern="0" dirty="0">
              <a:latin typeface="+mn-lt"/>
              <a:cs typeface="+mn-cs"/>
            </a:endParaRPr>
          </a:p>
          <a:p>
            <a:pPr marL="342900" indent="-342900" algn="l" eaLnBrk="0" hangingPunct="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q"/>
              <a:defRPr/>
            </a:pPr>
            <a:endParaRPr lang="en-US" kern="0" dirty="0">
              <a:latin typeface="+mn-lt"/>
              <a:cs typeface="+mn-cs"/>
            </a:endParaRPr>
          </a:p>
          <a:p>
            <a:pPr marL="342900" indent="-342900" algn="l" eaLnBrk="0" hangingPunct="0">
              <a:lnSpc>
                <a:spcPct val="80000"/>
              </a:lnSpc>
              <a:spcBef>
                <a:spcPct val="20000"/>
              </a:spcBef>
              <a:defRPr/>
            </a:pPr>
            <a:endParaRPr lang="en-US" sz="1400" kern="0" dirty="0">
              <a:latin typeface="+mn-lt"/>
              <a:cs typeface="+mn-cs"/>
            </a:endParaRPr>
          </a:p>
          <a:p>
            <a:pPr marL="342900" indent="-342900" algn="l" eaLnBrk="0" hangingPunct="0">
              <a:lnSpc>
                <a:spcPct val="80000"/>
              </a:lnSpc>
              <a:spcBef>
                <a:spcPct val="20000"/>
              </a:spcBef>
              <a:defRPr/>
            </a:pPr>
            <a:endParaRPr lang="en-US" sz="1400" kern="0" dirty="0">
              <a:latin typeface="+mn-lt"/>
              <a:cs typeface="+mn-cs"/>
            </a:endParaRPr>
          </a:p>
          <a:p>
            <a:pPr marL="342900" indent="-342900" algn="l" eaLnBrk="0" hangingPunct="0">
              <a:lnSpc>
                <a:spcPct val="80000"/>
              </a:lnSpc>
              <a:spcBef>
                <a:spcPct val="20000"/>
              </a:spcBef>
              <a:defRPr/>
            </a:pPr>
            <a:endParaRPr lang="en-US" sz="1400" kern="0" dirty="0">
              <a:latin typeface="+mn-lt"/>
              <a:cs typeface="+mn-cs"/>
            </a:endParaRPr>
          </a:p>
          <a:p>
            <a:pPr marL="342900" indent="-342900" algn="l" eaLnBrk="0" hangingPunct="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q"/>
              <a:defRPr/>
            </a:pPr>
            <a:endParaRPr lang="en-US" sz="1400" kern="0" dirty="0">
              <a:latin typeface="+mn-lt"/>
              <a:cs typeface="+mn-cs"/>
            </a:endParaRPr>
          </a:p>
          <a:p>
            <a:pPr marL="342900" indent="-342900" algn="l" eaLnBrk="0" hangingPunct="0">
              <a:lnSpc>
                <a:spcPct val="80000"/>
              </a:lnSpc>
              <a:spcBef>
                <a:spcPct val="20000"/>
              </a:spcBef>
              <a:defRPr/>
            </a:pPr>
            <a:endParaRPr lang="en-US" sz="1400" kern="0" dirty="0">
              <a:latin typeface="+mn-lt"/>
              <a:cs typeface="+mn-cs"/>
            </a:endParaRPr>
          </a:p>
          <a:p>
            <a:pPr marL="342900" indent="-342900" algn="l" eaLnBrk="0" hangingPunct="0">
              <a:lnSpc>
                <a:spcPct val="80000"/>
              </a:lnSpc>
              <a:spcBef>
                <a:spcPct val="20000"/>
              </a:spcBef>
              <a:defRPr/>
            </a:pPr>
            <a:endParaRPr lang="en-US" i="1" kern="0" dirty="0">
              <a:latin typeface="+mn-lt"/>
              <a:cs typeface="+mn-cs"/>
            </a:endParaRPr>
          </a:p>
          <a:p>
            <a:pPr marL="342900" indent="-342900" algn="l" eaLnBrk="0" hangingPunct="0">
              <a:lnSpc>
                <a:spcPct val="80000"/>
              </a:lnSpc>
              <a:spcBef>
                <a:spcPct val="20000"/>
              </a:spcBef>
              <a:defRPr/>
            </a:pPr>
            <a:endParaRPr lang="en-US" i="1" kern="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9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C658155-0D72-4C18-A696-573BE3A6A495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2286000" y="336550"/>
            <a:ext cx="617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en-US" sz="2400">
                <a:solidFill>
                  <a:srgbClr val="C01212"/>
                </a:solidFill>
              </a:rPr>
              <a:t>HR Role in Seizing Opportunities for Competitive Advantage 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1524000" y="1447800"/>
          <a:ext cx="60960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685800" y="6172200"/>
            <a:ext cx="762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Focus on entire HR system rather then individual HR practices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C00000"/>
                </a:solidFill>
              </a:rPr>
              <a:t>Considerations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533400" y="1773238"/>
            <a:ext cx="8229600" cy="4525962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sz="1800" smtClean="0"/>
              <a:t>Understand your business </a:t>
            </a:r>
          </a:p>
          <a:p>
            <a:pPr>
              <a:buFont typeface="Wingdings" pitchFamily="2" charset="2"/>
              <a:buChar char="q"/>
            </a:pPr>
            <a:r>
              <a:rPr lang="en-US" sz="1800" smtClean="0"/>
              <a:t>Know your customer</a:t>
            </a:r>
          </a:p>
          <a:p>
            <a:pPr>
              <a:buFont typeface="Wingdings" pitchFamily="2" charset="2"/>
              <a:buChar char="q"/>
            </a:pPr>
            <a:r>
              <a:rPr lang="en-US" sz="1800" smtClean="0"/>
              <a:t>Role of HR – is HR a support function to the business or a critical part of the business </a:t>
            </a:r>
          </a:p>
          <a:p>
            <a:pPr>
              <a:buFont typeface="Wingdings" pitchFamily="2" charset="2"/>
              <a:buChar char="q"/>
            </a:pPr>
            <a:r>
              <a:rPr lang="en-US" sz="1800" smtClean="0"/>
              <a:t>Customer perception - How do you customers see HR? </a:t>
            </a:r>
          </a:p>
          <a:p>
            <a:pPr>
              <a:buFont typeface="Wingdings" pitchFamily="2" charset="2"/>
              <a:buChar char="q"/>
            </a:pPr>
            <a:r>
              <a:rPr lang="en-US" sz="1800" smtClean="0"/>
              <a:t>Understand what your customers ‘value’</a:t>
            </a:r>
          </a:p>
          <a:p>
            <a:pPr>
              <a:buFont typeface="Wingdings" pitchFamily="2" charset="2"/>
              <a:buChar char="q"/>
            </a:pPr>
            <a:r>
              <a:rPr lang="en-US" sz="1800" smtClean="0"/>
              <a:t>Realign HR measures to drive business performance rather than HR performance</a:t>
            </a:r>
          </a:p>
          <a:p>
            <a:pPr>
              <a:buFont typeface="Wingdings" pitchFamily="2" charset="2"/>
              <a:buChar char="q"/>
            </a:pPr>
            <a:r>
              <a:rPr lang="en-US" sz="1800" smtClean="0"/>
              <a:t>Best fit versus best practice </a:t>
            </a:r>
          </a:p>
          <a:p>
            <a:pPr>
              <a:buFont typeface="Wingdings" pitchFamily="2" charset="2"/>
              <a:buChar char="q"/>
            </a:pPr>
            <a:r>
              <a:rPr lang="en-US" sz="1800" smtClean="0"/>
              <a:t>HR competence</a:t>
            </a:r>
          </a:p>
          <a:p>
            <a:pPr>
              <a:buFont typeface="Wingdings" pitchFamily="2" charset="2"/>
              <a:buChar char="q"/>
            </a:pPr>
            <a:endParaRPr lang="en-US" sz="1800" smtClean="0"/>
          </a:p>
          <a:p>
            <a:pPr>
              <a:buFont typeface="Wingdings" pitchFamily="2" charset="2"/>
              <a:buChar char="q"/>
            </a:pPr>
            <a:endParaRPr lang="en-US" sz="1800" smtClean="0"/>
          </a:p>
          <a:p>
            <a:pPr>
              <a:buFontTx/>
              <a:buNone/>
            </a:pPr>
            <a:r>
              <a:rPr lang="en-US" sz="1200" smtClean="0"/>
              <a:t>  </a:t>
            </a:r>
            <a:endParaRPr lang="en-GB" sz="1200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82898C8-6BF5-4FB4-B420-B9A681A7128E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9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3D73B29-0436-4891-B842-D1A6A8BE5B20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609600" y="2686050"/>
            <a:ext cx="7924800" cy="1200150"/>
          </a:xfrm>
          <a:prstGeom prst="rect">
            <a:avLst/>
          </a:prstGeom>
          <a:solidFill>
            <a:srgbClr val="EAEAEA">
              <a:alpha val="65097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C0C0C0"/>
              </a:solidFill>
            </a:endParaRPr>
          </a:p>
        </p:txBody>
      </p:sp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2286000" y="2743200"/>
            <a:ext cx="617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en-US" sz="2400">
                <a:solidFill>
                  <a:srgbClr val="C01212"/>
                </a:solidFill>
              </a:rPr>
              <a:t>Thank You</a:t>
            </a:r>
          </a:p>
        </p:txBody>
      </p:sp>
      <p:pic>
        <p:nvPicPr>
          <p:cNvPr id="10245" name="Picture 6" descr="PF_image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713038"/>
            <a:ext cx="1676400" cy="117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Rectangle 7"/>
          <p:cNvSpPr>
            <a:spLocks noChangeArrowheads="1"/>
          </p:cNvSpPr>
          <p:nvPr/>
        </p:nvSpPr>
        <p:spPr bwMode="auto">
          <a:xfrm>
            <a:off x="304800" y="304800"/>
            <a:ext cx="8305800" cy="16764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9023</TotalTime>
  <Words>721</Words>
  <Application>Microsoft Office PowerPoint</Application>
  <PresentationFormat>On-screen Show (4:3)</PresentationFormat>
  <Paragraphs>181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Default Design</vt:lpstr>
      <vt:lpstr> “Beyond HR Transformation: Seize New Opportunities Through Value Added HR” </vt:lpstr>
      <vt:lpstr>Slide 2</vt:lpstr>
      <vt:lpstr>Slide 3</vt:lpstr>
      <vt:lpstr>Slide 4</vt:lpstr>
      <vt:lpstr>Slide 5</vt:lpstr>
      <vt:lpstr>Slide 6</vt:lpstr>
      <vt:lpstr>Slide 7</vt:lpstr>
      <vt:lpstr>Considerations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Nazia</dc:creator>
  <cp:lastModifiedBy>rebecca</cp:lastModifiedBy>
  <cp:revision>321</cp:revision>
  <cp:lastPrinted>1601-01-01T00:00:00Z</cp:lastPrinted>
  <dcterms:created xsi:type="dcterms:W3CDTF">1601-01-01T00:00:00Z</dcterms:created>
  <dcterms:modified xsi:type="dcterms:W3CDTF">2010-09-29T14:34:13Z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